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Roboto" panose="02000000000000000000" pitchFamily="2" charset="0"/>
      <p:regular r:id="rId13"/>
      <p:bold r:id="rId14"/>
    </p:embeddedFont>
    <p:embeddedFont>
      <p:font typeface="Roboto Slab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3462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A6821-00CA-FD3E-2425-33C980937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FB9B3-E949-54FF-A99A-AE19F6D86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56A2F-55BB-4D94-EA26-094EC46D2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C7975-A068-C7EC-CA30-801EEA92A7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0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997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Superstore Business </a:t>
            </a:r>
            <a:endParaRPr lang="en-US" sz="5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7839B1-BEE4-84A1-D534-3F30A8C6D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BCA08C-12B7-84FE-1580-BC0A86858281}"/>
              </a:ext>
            </a:extLst>
          </p:cNvPr>
          <p:cNvSpPr/>
          <p:nvPr/>
        </p:nvSpPr>
        <p:spPr>
          <a:xfrm>
            <a:off x="4479905" y="3451953"/>
            <a:ext cx="5670590" cy="1325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94719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Problem of the Data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Fragmented Data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Regional performance metrics are dispersed and lack completeness.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206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Insights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Absence of a consolidated overview of shipping efficiency and delays.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897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Profitability Visibility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Limited transparency regarding product profitability.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20604" y="6513195"/>
            <a:ext cx="5123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Underutilized Customer Segmentation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06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Segmentation data is not effectively applied in marketing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34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Proposed Solutions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Dashboards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003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real-time, integrated dashboards to enhance decision-making capabilities.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Profit Analysis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34003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detailed profit analysis segmented by sub-category and customer demographics.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2819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Modeling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340030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predictive models to identify product lines with the highest potential returns.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75052"/>
            <a:ext cx="3015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Optimization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7561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historical shipping data and trends to streamline and improve delivery efficiency.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175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Profiling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75619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 targeted marketing campaigns based on comprehensive customer profiles.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311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Business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303609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Revenue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Steady annual growth observed across all regions.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303609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Sales Drivers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356187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 and Office Supplies are the leading contributors to Sales.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29935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303609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071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Sales Leaders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3561874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Supplies, particularly Appliances, remains the main loss category.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793790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146715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530906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Segments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530906" y="567249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Strong focus on Consumer and Corporate customer segments.</a:t>
            </a:r>
            <a:endParaRPr lang="en-US" sz="1750" dirty="0"/>
          </a:p>
        </p:txBody>
      </p:sp>
      <p:sp>
        <p:nvSpPr>
          <p:cNvPr id="19" name="Shape 13"/>
          <p:cNvSpPr/>
          <p:nvPr/>
        </p:nvSpPr>
        <p:spPr>
          <a:xfrm>
            <a:off x="7457003" y="510420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5146715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194119" y="5182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Big Sales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967305" y="561451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peak during the months of September and November.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6982"/>
            <a:ext cx="65734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Products &amp; Sub-products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2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Main Categories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423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Furniture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6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Office Supplies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3082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Technology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8427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Sub-Categories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34238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Phones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8660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Chairs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3082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0056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048131"/>
            <a:ext cx="340162" cy="42529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0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Low Performers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557391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Appliances and bookcases are showing weaker sales performance.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5235893" y="50056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5048131"/>
            <a:ext cx="340162" cy="42529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973008" y="50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Marketing Focus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5973008" y="5573911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Prioritize marketing efforts on high-margin sub-categories.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677995" y="500562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5048131"/>
            <a:ext cx="340162" cy="425291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10415111" y="50834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Bundle Strategy</a:t>
            </a:r>
            <a:endParaRPr lang="en-US" sz="2200" dirty="0"/>
          </a:p>
        </p:txBody>
      </p:sp>
      <p:sp>
        <p:nvSpPr>
          <p:cNvPr id="22" name="Text 17"/>
          <p:cNvSpPr/>
          <p:nvPr/>
        </p:nvSpPr>
        <p:spPr>
          <a:xfrm>
            <a:off x="10415111" y="5573911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bundling underperforming products with popular items to boost sales.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3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Location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41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Top Regions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222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Western and Eastern regions continue to lead in overall performance metrics.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041094"/>
            <a:ext cx="34936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Underperforming Regions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62223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Central and Southern regions are trailing behind in several key performance indicators.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926536" y="4836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1530906" y="4885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City Leaders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530906" y="537555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California, New York, and Texas generate the highest revenue streams.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310004" y="4807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973008" y="4885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973008" y="537555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 targeted promotions to enhance performance in underperforming cities.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77995" y="4807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415111" y="48851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Logistics Challenges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415111" y="5375553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Delivery times remain lengthy in the Central United States, impacting operational efficiency.</a:t>
            </a:r>
            <a:endParaRPr lang="en-US" sz="1750" dirty="0"/>
          </a:p>
        </p:txBody>
      </p:sp>
      <p:pic>
        <p:nvPicPr>
          <p:cNvPr id="17" name="Graphic 16" descr="Postit Notes with solid fill">
            <a:extLst>
              <a:ext uri="{FF2B5EF4-FFF2-40B4-BE49-F238E27FC236}">
                <a16:creationId xmlns:a16="http://schemas.microsoft.com/office/drawing/2014/main" id="{E56B5063-B72D-1683-1458-D6EE1D50C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7995" y="4807268"/>
            <a:ext cx="510302" cy="510302"/>
          </a:xfrm>
          <a:prstGeom prst="rect">
            <a:avLst/>
          </a:prstGeom>
        </p:spPr>
      </p:pic>
      <p:pic>
        <p:nvPicPr>
          <p:cNvPr id="19" name="Graphic 18" descr="Good Idea outline">
            <a:extLst>
              <a:ext uri="{FF2B5EF4-FFF2-40B4-BE49-F238E27FC236}">
                <a16:creationId xmlns:a16="http://schemas.microsoft.com/office/drawing/2014/main" id="{6D821E8E-7DCD-F600-F07D-50E37E207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9299" y="4807268"/>
            <a:ext cx="510302" cy="510302"/>
          </a:xfrm>
          <a:prstGeom prst="rect">
            <a:avLst/>
          </a:prstGeom>
        </p:spPr>
      </p:pic>
      <p:pic>
        <p:nvPicPr>
          <p:cNvPr id="21" name="Graphic 20" descr="Crown with solid fill">
            <a:extLst>
              <a:ext uri="{FF2B5EF4-FFF2-40B4-BE49-F238E27FC236}">
                <a16:creationId xmlns:a16="http://schemas.microsoft.com/office/drawing/2014/main" id="{2E9849F2-DD23-0180-07A2-87C4D96098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196" y="4798567"/>
            <a:ext cx="510303" cy="510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4731" y="553641"/>
            <a:ext cx="5718929" cy="629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Customer Segmentation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4731" y="1585436"/>
            <a:ext cx="3716298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50%</a:t>
            </a:r>
            <a:endParaRPr lang="en-US" sz="5200" dirty="0"/>
          </a:p>
        </p:txBody>
      </p:sp>
      <p:sp>
        <p:nvSpPr>
          <p:cNvPr id="5" name="Text 2"/>
          <p:cNvSpPr/>
          <p:nvPr/>
        </p:nvSpPr>
        <p:spPr>
          <a:xfrm>
            <a:off x="1304449" y="2501384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Consumer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4722971" y="1585436"/>
            <a:ext cx="3716298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30%</a:t>
            </a:r>
            <a:endParaRPr lang="en-US" sz="5200" dirty="0"/>
          </a:p>
        </p:txBody>
      </p:sp>
      <p:sp>
        <p:nvSpPr>
          <p:cNvPr id="7" name="Text 4"/>
          <p:cNvSpPr/>
          <p:nvPr/>
        </p:nvSpPr>
        <p:spPr>
          <a:xfrm>
            <a:off x="5322689" y="2501384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Corporate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2713792" y="3520559"/>
            <a:ext cx="3716298" cy="664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5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20%</a:t>
            </a:r>
            <a:endParaRPr lang="en-US" sz="5200" dirty="0"/>
          </a:p>
        </p:txBody>
      </p:sp>
      <p:sp>
        <p:nvSpPr>
          <p:cNvPr id="9" name="Text 6"/>
          <p:cNvSpPr/>
          <p:nvPr/>
        </p:nvSpPr>
        <p:spPr>
          <a:xfrm>
            <a:off x="3313509" y="4436507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Home Office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04731" y="4977527"/>
            <a:ext cx="453033" cy="45303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7" y="5015270"/>
            <a:ext cx="301943" cy="37742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59098" y="5046702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Loyalty Opportunity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1359098" y="5481995"/>
            <a:ext cx="308717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Home Office segment is currently under-targeted and presents growth potential.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4697849" y="4977527"/>
            <a:ext cx="453033" cy="45303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335" y="5015270"/>
            <a:ext cx="301943" cy="37742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352217" y="5046702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Value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5352217" y="5481995"/>
            <a:ext cx="3087172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purchases from the Corporate segment significantly drive value.</a:t>
            </a:r>
            <a:endParaRPr lang="en-US" sz="1550" dirty="0"/>
          </a:p>
        </p:txBody>
      </p:sp>
      <p:sp>
        <p:nvSpPr>
          <p:cNvPr id="18" name="Shape 13"/>
          <p:cNvSpPr/>
          <p:nvPr/>
        </p:nvSpPr>
        <p:spPr>
          <a:xfrm>
            <a:off x="704731" y="6850856"/>
            <a:ext cx="453033" cy="453033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17" y="6888599"/>
            <a:ext cx="301943" cy="37742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359098" y="6920032"/>
            <a:ext cx="2516862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Marketing Focus</a:t>
            </a:r>
            <a:endParaRPr lang="en-US" sz="1950" dirty="0"/>
          </a:p>
        </p:txBody>
      </p:sp>
      <p:sp>
        <p:nvSpPr>
          <p:cNvPr id="21" name="Text 15"/>
          <p:cNvSpPr/>
          <p:nvPr/>
        </p:nvSpPr>
        <p:spPr>
          <a:xfrm>
            <a:off x="1359098" y="7355324"/>
            <a:ext cx="7080171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upselling Home Office products through strategic bundling.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73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Shipping Modes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8423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64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Second Class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686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First Class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108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Same Day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803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Delays &amp; Costs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338423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Longest delays occur with Second Class shipments in the Central region.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18933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Same day shipping is expensive and delivers low return on investment.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54081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5450681"/>
            <a:ext cx="340162" cy="425291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4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Action Plan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59764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prioritizing Standard shipping to balance cost and performance effectively.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457003" y="54081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5450681"/>
            <a:ext cx="340162" cy="42529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194119" y="54860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Lead Time</a:t>
            </a:r>
            <a:endParaRPr lang="en-US" sz="2200" dirty="0"/>
          </a:p>
        </p:txBody>
      </p:sp>
      <p:sp>
        <p:nvSpPr>
          <p:cNvPr id="18" name="Text 14"/>
          <p:cNvSpPr/>
          <p:nvPr/>
        </p:nvSpPr>
        <p:spPr>
          <a:xfrm>
            <a:off x="8194119" y="5976461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East region consistently achieves the fastest delivery cycles.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3524" y="708541"/>
            <a:ext cx="7854791" cy="512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&amp; Strategic Recommendations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573524" y="1466374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60" y="1497092"/>
            <a:ext cx="245745" cy="30718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05972" y="1522690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Optimize Inventory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05972" y="1876901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marketing efforts by product category and customer segment for maximum impact.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573524" y="2466618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960" y="2497336"/>
            <a:ext cx="245745" cy="30718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5972" y="2522934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Logistics Investment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105972" y="2877145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 delivery performance in the Central and South regions to improve efficiency.</a:t>
            </a:r>
            <a:endParaRPr lang="en-US" sz="1250" dirty="0"/>
          </a:p>
        </p:txBody>
      </p:sp>
      <p:sp>
        <p:nvSpPr>
          <p:cNvPr id="12" name="Shape 7"/>
          <p:cNvSpPr/>
          <p:nvPr/>
        </p:nvSpPr>
        <p:spPr>
          <a:xfrm>
            <a:off x="573524" y="3466862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960" y="3497580"/>
            <a:ext cx="245745" cy="30718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05972" y="3523178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Tailored Promotions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105972" y="3877389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customized promotions tailored to specific locations and customer types.</a:t>
            </a:r>
            <a:endParaRPr lang="en-US" sz="1250" dirty="0"/>
          </a:p>
        </p:txBody>
      </p:sp>
      <p:sp>
        <p:nvSpPr>
          <p:cNvPr id="16" name="Shape 10"/>
          <p:cNvSpPr/>
          <p:nvPr/>
        </p:nvSpPr>
        <p:spPr>
          <a:xfrm>
            <a:off x="573524" y="4467106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60" y="4497824"/>
            <a:ext cx="245745" cy="30718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05972" y="4523423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Predictive Analytics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105972" y="4877633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Leverage forecasting to identify top-performing sub-categories and guide strategy.</a:t>
            </a:r>
            <a:endParaRPr lang="en-US" sz="1250" dirty="0"/>
          </a:p>
        </p:txBody>
      </p:sp>
      <p:sp>
        <p:nvSpPr>
          <p:cNvPr id="20" name="Shape 13"/>
          <p:cNvSpPr/>
          <p:nvPr/>
        </p:nvSpPr>
        <p:spPr>
          <a:xfrm>
            <a:off x="573524" y="5323999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4"/>
          <p:cNvSpPr/>
          <p:nvPr/>
        </p:nvSpPr>
        <p:spPr>
          <a:xfrm>
            <a:off x="634960" y="5354717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1900" dirty="0"/>
          </a:p>
        </p:txBody>
      </p:sp>
      <p:sp>
        <p:nvSpPr>
          <p:cNvPr id="22" name="Text 15"/>
          <p:cNvSpPr/>
          <p:nvPr/>
        </p:nvSpPr>
        <p:spPr>
          <a:xfrm>
            <a:off x="1105972" y="5380315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Year-over-Year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1105972" y="5734526"/>
            <a:ext cx="3363635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Year-over-Year comparisons to gain deeper insights and inform decision-making.</a:t>
            </a:r>
            <a:endParaRPr lang="en-US" sz="1250" dirty="0"/>
          </a:p>
        </p:txBody>
      </p:sp>
      <p:sp>
        <p:nvSpPr>
          <p:cNvPr id="24" name="Shape 17"/>
          <p:cNvSpPr/>
          <p:nvPr/>
        </p:nvSpPr>
        <p:spPr>
          <a:xfrm>
            <a:off x="4674394" y="5323999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18"/>
          <p:cNvSpPr/>
          <p:nvPr/>
        </p:nvSpPr>
        <p:spPr>
          <a:xfrm>
            <a:off x="4735830" y="5354717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1900" dirty="0"/>
          </a:p>
        </p:txBody>
      </p:sp>
      <p:sp>
        <p:nvSpPr>
          <p:cNvPr id="26" name="Text 19"/>
          <p:cNvSpPr/>
          <p:nvPr/>
        </p:nvSpPr>
        <p:spPr>
          <a:xfrm>
            <a:off x="5206841" y="5380315"/>
            <a:ext cx="2048351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Month-over-Month</a:t>
            </a:r>
            <a:endParaRPr lang="en-US" sz="1600" dirty="0"/>
          </a:p>
        </p:txBody>
      </p:sp>
      <p:sp>
        <p:nvSpPr>
          <p:cNvPr id="27" name="Text 20"/>
          <p:cNvSpPr/>
          <p:nvPr/>
        </p:nvSpPr>
        <p:spPr>
          <a:xfrm>
            <a:off x="5206841" y="5734526"/>
            <a:ext cx="3363635" cy="786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Month-over-Month comparisons to gain deeper insights and inform decision-making.</a:t>
            </a:r>
            <a:endParaRPr lang="en-US" sz="1250" dirty="0"/>
          </a:p>
        </p:txBody>
      </p:sp>
      <p:sp>
        <p:nvSpPr>
          <p:cNvPr id="28" name="Shape 21"/>
          <p:cNvSpPr/>
          <p:nvPr/>
        </p:nvSpPr>
        <p:spPr>
          <a:xfrm>
            <a:off x="573524" y="6848356"/>
            <a:ext cx="368618" cy="368618"/>
          </a:xfrm>
          <a:prstGeom prst="roundRect">
            <a:avLst>
              <a:gd name="adj" fmla="val 6668"/>
            </a:avLst>
          </a:prstGeom>
          <a:solidFill>
            <a:srgbClr val="E9EC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Text 22"/>
          <p:cNvSpPr/>
          <p:nvPr/>
        </p:nvSpPr>
        <p:spPr>
          <a:xfrm>
            <a:off x="634960" y="6879074"/>
            <a:ext cx="245745" cy="3071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1900" dirty="0"/>
          </a:p>
        </p:txBody>
      </p:sp>
      <p:sp>
        <p:nvSpPr>
          <p:cNvPr id="30" name="Text 23"/>
          <p:cNvSpPr/>
          <p:nvPr/>
        </p:nvSpPr>
        <p:spPr>
          <a:xfrm>
            <a:off x="1105972" y="6904673"/>
            <a:ext cx="3660934" cy="255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Multi-year Average Order Value (AOV)</a:t>
            </a:r>
            <a:endParaRPr lang="en-US" sz="1600" dirty="0"/>
          </a:p>
        </p:txBody>
      </p:sp>
      <p:sp>
        <p:nvSpPr>
          <p:cNvPr id="31" name="Text 24"/>
          <p:cNvSpPr/>
          <p:nvPr/>
        </p:nvSpPr>
        <p:spPr>
          <a:xfrm>
            <a:off x="1105972" y="7258883"/>
            <a:ext cx="7464504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Incorporate multi-year AOV comparisons to gain deeper insights and inform decision-making.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536</Words>
  <Application>Microsoft Office PowerPoint</Application>
  <PresentationFormat>Custom</PresentationFormat>
  <Paragraphs>113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Roboto Slab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</cp:lastModifiedBy>
  <cp:revision>7</cp:revision>
  <dcterms:created xsi:type="dcterms:W3CDTF">2025-05-03T21:56:47Z</dcterms:created>
  <dcterms:modified xsi:type="dcterms:W3CDTF">2025-07-08T16:25:59Z</dcterms:modified>
</cp:coreProperties>
</file>